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26" d="100"/>
          <a:sy n="226" d="100"/>
        </p:scale>
        <p:origin x="-84" y="-60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363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92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4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15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90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39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835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790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834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120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083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6D410-FA8A-42C2-B359-C7F48212F756}" type="datetimeFigureOut">
              <a:rPr lang="de-DE" smtClean="0"/>
              <a:t>04.09.2019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C729A-2D1A-4281-8AD3-073256A3D1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90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763016" y="0"/>
            <a:ext cx="185991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Elektronischer </a:t>
            </a:r>
            <a:r>
              <a:rPr sz="1200" b="1" spc="-5" dirty="0">
                <a:latin typeface="Calibri"/>
                <a:cs typeface="Calibri"/>
              </a:rPr>
              <a:t>Zähler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Eintarif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4090161" y="0"/>
            <a:ext cx="2121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Elektronischer </a:t>
            </a:r>
            <a:r>
              <a:rPr sz="1200" b="1" spc="-5" dirty="0">
                <a:latin typeface="Calibri"/>
                <a:cs typeface="Calibri"/>
              </a:rPr>
              <a:t>Zähler</a:t>
            </a:r>
            <a:r>
              <a:rPr sz="1200" b="1" spc="-7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Doppeltarif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4470272" y="7271765"/>
            <a:ext cx="2332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Bitte </a:t>
            </a:r>
            <a:r>
              <a:rPr sz="1200" b="1" spc="-10" dirty="0">
                <a:latin typeface="Calibri"/>
                <a:cs typeface="Calibri"/>
              </a:rPr>
              <a:t>keine Kommastellen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eintragen!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41808" y="7214996"/>
            <a:ext cx="1814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libri"/>
                <a:cs typeface="Calibri"/>
              </a:rPr>
              <a:t>So wird’s auf die Karte übertragen,  Zählerstand wie im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Beispiel: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8" name="object 6"/>
          <p:cNvGraphicFramePr>
            <a:graphicFrameLocks noGrp="1"/>
          </p:cNvGraphicFramePr>
          <p:nvPr/>
        </p:nvGraphicFramePr>
        <p:xfrm>
          <a:off x="2354579" y="7245095"/>
          <a:ext cx="2043426" cy="277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0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16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7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57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7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X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7"/>
          <p:cNvSpPr/>
          <p:nvPr/>
        </p:nvSpPr>
        <p:spPr>
          <a:xfrm>
            <a:off x="0" y="246888"/>
            <a:ext cx="3442716" cy="1815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"/>
          <p:cNvSpPr/>
          <p:nvPr/>
        </p:nvSpPr>
        <p:spPr>
          <a:xfrm>
            <a:off x="1869948" y="647700"/>
            <a:ext cx="843280" cy="182880"/>
          </a:xfrm>
          <a:custGeom>
            <a:avLst/>
            <a:gdLst/>
            <a:ahLst/>
            <a:cxnLst/>
            <a:rect l="l" t="t" r="r" b="b"/>
            <a:pathLst>
              <a:path w="843280" h="182880">
                <a:moveTo>
                  <a:pt x="0" y="182879"/>
                </a:moveTo>
                <a:lnTo>
                  <a:pt x="842772" y="182879"/>
                </a:lnTo>
                <a:lnTo>
                  <a:pt x="842772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4"/>
          <p:cNvSpPr/>
          <p:nvPr/>
        </p:nvSpPr>
        <p:spPr>
          <a:xfrm>
            <a:off x="1869948" y="647700"/>
            <a:ext cx="843280" cy="182880"/>
          </a:xfrm>
          <a:custGeom>
            <a:avLst/>
            <a:gdLst/>
            <a:ahLst/>
            <a:cxnLst/>
            <a:rect l="l" t="t" r="r" b="b"/>
            <a:pathLst>
              <a:path w="843280" h="182880">
                <a:moveTo>
                  <a:pt x="0" y="182879"/>
                </a:moveTo>
                <a:lnTo>
                  <a:pt x="842772" y="182879"/>
                </a:lnTo>
                <a:lnTo>
                  <a:pt x="842772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5"/>
          <p:cNvSpPr txBox="1"/>
          <p:nvPr/>
        </p:nvSpPr>
        <p:spPr>
          <a:xfrm>
            <a:off x="1863851" y="648970"/>
            <a:ext cx="855344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0040">
              <a:lnSpc>
                <a:spcPct val="100000"/>
              </a:lnSpc>
              <a:spcBef>
                <a:spcPts val="90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Zählerstand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6"/>
          <p:cNvSpPr/>
          <p:nvPr/>
        </p:nvSpPr>
        <p:spPr>
          <a:xfrm>
            <a:off x="1890522" y="686180"/>
            <a:ext cx="219836" cy="96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7"/>
          <p:cNvSpPr/>
          <p:nvPr/>
        </p:nvSpPr>
        <p:spPr>
          <a:xfrm>
            <a:off x="2563367" y="1583436"/>
            <a:ext cx="824865" cy="201295"/>
          </a:xfrm>
          <a:custGeom>
            <a:avLst/>
            <a:gdLst/>
            <a:ahLst/>
            <a:cxnLst/>
            <a:rect l="l" t="t" r="r" b="b"/>
            <a:pathLst>
              <a:path w="824864" h="201294">
                <a:moveTo>
                  <a:pt x="0" y="201168"/>
                </a:moveTo>
                <a:lnTo>
                  <a:pt x="824483" y="201168"/>
                </a:lnTo>
                <a:lnTo>
                  <a:pt x="824483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8"/>
          <p:cNvSpPr/>
          <p:nvPr/>
        </p:nvSpPr>
        <p:spPr>
          <a:xfrm>
            <a:off x="2563367" y="1583436"/>
            <a:ext cx="824865" cy="201295"/>
          </a:xfrm>
          <a:custGeom>
            <a:avLst/>
            <a:gdLst/>
            <a:ahLst/>
            <a:cxnLst/>
            <a:rect l="l" t="t" r="r" b="b"/>
            <a:pathLst>
              <a:path w="824864" h="201294">
                <a:moveTo>
                  <a:pt x="0" y="201168"/>
                </a:moveTo>
                <a:lnTo>
                  <a:pt x="824483" y="201168"/>
                </a:lnTo>
                <a:lnTo>
                  <a:pt x="824483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9"/>
          <p:cNvSpPr/>
          <p:nvPr/>
        </p:nvSpPr>
        <p:spPr>
          <a:xfrm>
            <a:off x="1344930" y="1486661"/>
            <a:ext cx="1213485" cy="424180"/>
          </a:xfrm>
          <a:custGeom>
            <a:avLst/>
            <a:gdLst/>
            <a:ahLst/>
            <a:cxnLst/>
            <a:rect l="l" t="t" r="r" b="b"/>
            <a:pathLst>
              <a:path w="1213485" h="424180">
                <a:moveTo>
                  <a:pt x="0" y="423672"/>
                </a:moveTo>
                <a:lnTo>
                  <a:pt x="1213104" y="423672"/>
                </a:lnTo>
                <a:lnTo>
                  <a:pt x="1213104" y="0"/>
                </a:lnTo>
                <a:lnTo>
                  <a:pt x="0" y="0"/>
                </a:lnTo>
                <a:lnTo>
                  <a:pt x="0" y="423672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0"/>
          <p:cNvSpPr txBox="1"/>
          <p:nvPr/>
        </p:nvSpPr>
        <p:spPr>
          <a:xfrm>
            <a:off x="2577083" y="1607566"/>
            <a:ext cx="82931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Zählernummer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21"/>
          <p:cNvSpPr/>
          <p:nvPr/>
        </p:nvSpPr>
        <p:spPr>
          <a:xfrm>
            <a:off x="2564129" y="1628267"/>
            <a:ext cx="143382" cy="96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6"/>
          <p:cNvSpPr/>
          <p:nvPr/>
        </p:nvSpPr>
        <p:spPr>
          <a:xfrm>
            <a:off x="726948" y="824483"/>
            <a:ext cx="1414780" cy="5715"/>
          </a:xfrm>
          <a:custGeom>
            <a:avLst/>
            <a:gdLst/>
            <a:ahLst/>
            <a:cxnLst/>
            <a:rect l="l" t="t" r="r" b="b"/>
            <a:pathLst>
              <a:path w="1414780" h="5715">
                <a:moveTo>
                  <a:pt x="0" y="0"/>
                </a:moveTo>
                <a:lnTo>
                  <a:pt x="1414779" y="571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7"/>
          <p:cNvSpPr/>
          <p:nvPr/>
        </p:nvSpPr>
        <p:spPr>
          <a:xfrm>
            <a:off x="717804" y="637031"/>
            <a:ext cx="1414780" cy="5715"/>
          </a:xfrm>
          <a:custGeom>
            <a:avLst/>
            <a:gdLst/>
            <a:ahLst/>
            <a:cxnLst/>
            <a:rect l="l" t="t" r="r" b="b"/>
            <a:pathLst>
              <a:path w="1414780" h="5715">
                <a:moveTo>
                  <a:pt x="0" y="0"/>
                </a:moveTo>
                <a:lnTo>
                  <a:pt x="1414779" y="571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8"/>
          <p:cNvSpPr/>
          <p:nvPr/>
        </p:nvSpPr>
        <p:spPr>
          <a:xfrm>
            <a:off x="667512" y="1097280"/>
            <a:ext cx="1087120" cy="201295"/>
          </a:xfrm>
          <a:custGeom>
            <a:avLst/>
            <a:gdLst/>
            <a:ahLst/>
            <a:cxnLst/>
            <a:rect l="l" t="t" r="r" b="b"/>
            <a:pathLst>
              <a:path w="1087120" h="201294">
                <a:moveTo>
                  <a:pt x="0" y="201168"/>
                </a:moveTo>
                <a:lnTo>
                  <a:pt x="1086612" y="201168"/>
                </a:lnTo>
                <a:lnTo>
                  <a:pt x="1086612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9"/>
          <p:cNvSpPr/>
          <p:nvPr/>
        </p:nvSpPr>
        <p:spPr>
          <a:xfrm>
            <a:off x="667512" y="1097280"/>
            <a:ext cx="1087120" cy="201295"/>
          </a:xfrm>
          <a:custGeom>
            <a:avLst/>
            <a:gdLst/>
            <a:ahLst/>
            <a:cxnLst/>
            <a:rect l="l" t="t" r="r" b="b"/>
            <a:pathLst>
              <a:path w="1087120" h="201294">
                <a:moveTo>
                  <a:pt x="0" y="201168"/>
                </a:moveTo>
                <a:lnTo>
                  <a:pt x="1086612" y="201168"/>
                </a:lnTo>
                <a:lnTo>
                  <a:pt x="1086612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30"/>
          <p:cNvSpPr txBox="1"/>
          <p:nvPr/>
        </p:nvSpPr>
        <p:spPr>
          <a:xfrm>
            <a:off x="661416" y="1104646"/>
            <a:ext cx="109918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Momentaner</a:t>
            </a:r>
            <a:r>
              <a:rPr sz="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Verbrauch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31"/>
          <p:cNvSpPr/>
          <p:nvPr/>
        </p:nvSpPr>
        <p:spPr>
          <a:xfrm>
            <a:off x="984237" y="954786"/>
            <a:ext cx="298450" cy="200025"/>
          </a:xfrm>
          <a:custGeom>
            <a:avLst/>
            <a:gdLst/>
            <a:ahLst/>
            <a:cxnLst/>
            <a:rect l="l" t="t" r="r" b="b"/>
            <a:pathLst>
              <a:path w="298450" h="200025">
                <a:moveTo>
                  <a:pt x="208855" y="38486"/>
                </a:moveTo>
                <a:lnTo>
                  <a:pt x="0" y="172593"/>
                </a:lnTo>
                <a:lnTo>
                  <a:pt x="17297" y="199517"/>
                </a:lnTo>
                <a:lnTo>
                  <a:pt x="226152" y="65410"/>
                </a:lnTo>
                <a:lnTo>
                  <a:pt x="208855" y="38486"/>
                </a:lnTo>
                <a:close/>
              </a:path>
              <a:path w="298450" h="200025">
                <a:moveTo>
                  <a:pt x="280592" y="29845"/>
                </a:moveTo>
                <a:lnTo>
                  <a:pt x="222313" y="29845"/>
                </a:lnTo>
                <a:lnTo>
                  <a:pt x="239610" y="56769"/>
                </a:lnTo>
                <a:lnTo>
                  <a:pt x="226152" y="65410"/>
                </a:lnTo>
                <a:lnTo>
                  <a:pt x="243446" y="92329"/>
                </a:lnTo>
                <a:lnTo>
                  <a:pt x="280592" y="29845"/>
                </a:lnTo>
                <a:close/>
              </a:path>
              <a:path w="298450" h="200025">
                <a:moveTo>
                  <a:pt x="222313" y="29845"/>
                </a:moveTo>
                <a:lnTo>
                  <a:pt x="208855" y="38486"/>
                </a:lnTo>
                <a:lnTo>
                  <a:pt x="226152" y="65410"/>
                </a:lnTo>
                <a:lnTo>
                  <a:pt x="239610" y="56769"/>
                </a:lnTo>
                <a:lnTo>
                  <a:pt x="222313" y="29845"/>
                </a:lnTo>
                <a:close/>
              </a:path>
              <a:path w="298450" h="200025">
                <a:moveTo>
                  <a:pt x="298335" y="0"/>
                </a:moveTo>
                <a:lnTo>
                  <a:pt x="191554" y="11557"/>
                </a:lnTo>
                <a:lnTo>
                  <a:pt x="208855" y="38486"/>
                </a:lnTo>
                <a:lnTo>
                  <a:pt x="222313" y="29845"/>
                </a:lnTo>
                <a:lnTo>
                  <a:pt x="280592" y="29845"/>
                </a:lnTo>
                <a:lnTo>
                  <a:pt x="2983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32"/>
          <p:cNvSpPr/>
          <p:nvPr/>
        </p:nvSpPr>
        <p:spPr>
          <a:xfrm>
            <a:off x="3453384" y="248411"/>
            <a:ext cx="3404616" cy="18150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8"/>
          <p:cNvSpPr/>
          <p:nvPr/>
        </p:nvSpPr>
        <p:spPr>
          <a:xfrm>
            <a:off x="5330952" y="649223"/>
            <a:ext cx="843280" cy="182880"/>
          </a:xfrm>
          <a:custGeom>
            <a:avLst/>
            <a:gdLst/>
            <a:ahLst/>
            <a:cxnLst/>
            <a:rect l="l" t="t" r="r" b="b"/>
            <a:pathLst>
              <a:path w="843279" h="182880">
                <a:moveTo>
                  <a:pt x="0" y="182879"/>
                </a:moveTo>
                <a:lnTo>
                  <a:pt x="842772" y="182879"/>
                </a:lnTo>
                <a:lnTo>
                  <a:pt x="842772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9"/>
          <p:cNvSpPr/>
          <p:nvPr/>
        </p:nvSpPr>
        <p:spPr>
          <a:xfrm>
            <a:off x="5330952" y="649223"/>
            <a:ext cx="843280" cy="182880"/>
          </a:xfrm>
          <a:custGeom>
            <a:avLst/>
            <a:gdLst/>
            <a:ahLst/>
            <a:cxnLst/>
            <a:rect l="l" t="t" r="r" b="b"/>
            <a:pathLst>
              <a:path w="843279" h="182880">
                <a:moveTo>
                  <a:pt x="0" y="182879"/>
                </a:moveTo>
                <a:lnTo>
                  <a:pt x="842772" y="182879"/>
                </a:lnTo>
                <a:lnTo>
                  <a:pt x="842772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0"/>
          <p:cNvSpPr txBox="1"/>
          <p:nvPr/>
        </p:nvSpPr>
        <p:spPr>
          <a:xfrm>
            <a:off x="5324855" y="650494"/>
            <a:ext cx="855344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90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Zählerstand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41"/>
          <p:cNvSpPr/>
          <p:nvPr/>
        </p:nvSpPr>
        <p:spPr>
          <a:xfrm>
            <a:off x="5351526" y="687705"/>
            <a:ext cx="219837" cy="96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2"/>
          <p:cNvSpPr/>
          <p:nvPr/>
        </p:nvSpPr>
        <p:spPr>
          <a:xfrm>
            <a:off x="6024371" y="1584960"/>
            <a:ext cx="824865" cy="201295"/>
          </a:xfrm>
          <a:custGeom>
            <a:avLst/>
            <a:gdLst/>
            <a:ahLst/>
            <a:cxnLst/>
            <a:rect l="l" t="t" r="r" b="b"/>
            <a:pathLst>
              <a:path w="824865" h="201294">
                <a:moveTo>
                  <a:pt x="0" y="201168"/>
                </a:moveTo>
                <a:lnTo>
                  <a:pt x="824483" y="201168"/>
                </a:lnTo>
                <a:lnTo>
                  <a:pt x="824483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43"/>
          <p:cNvSpPr/>
          <p:nvPr/>
        </p:nvSpPr>
        <p:spPr>
          <a:xfrm>
            <a:off x="6024371" y="1584960"/>
            <a:ext cx="824865" cy="201295"/>
          </a:xfrm>
          <a:custGeom>
            <a:avLst/>
            <a:gdLst/>
            <a:ahLst/>
            <a:cxnLst/>
            <a:rect l="l" t="t" r="r" b="b"/>
            <a:pathLst>
              <a:path w="824865" h="201294">
                <a:moveTo>
                  <a:pt x="0" y="201168"/>
                </a:moveTo>
                <a:lnTo>
                  <a:pt x="824483" y="201168"/>
                </a:lnTo>
                <a:lnTo>
                  <a:pt x="824483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4"/>
          <p:cNvSpPr/>
          <p:nvPr/>
        </p:nvSpPr>
        <p:spPr>
          <a:xfrm>
            <a:off x="4805934" y="1488186"/>
            <a:ext cx="1213485" cy="424180"/>
          </a:xfrm>
          <a:custGeom>
            <a:avLst/>
            <a:gdLst/>
            <a:ahLst/>
            <a:cxnLst/>
            <a:rect l="l" t="t" r="r" b="b"/>
            <a:pathLst>
              <a:path w="1213485" h="424180">
                <a:moveTo>
                  <a:pt x="0" y="423672"/>
                </a:moveTo>
                <a:lnTo>
                  <a:pt x="1213103" y="423672"/>
                </a:lnTo>
                <a:lnTo>
                  <a:pt x="1213103" y="0"/>
                </a:lnTo>
                <a:lnTo>
                  <a:pt x="0" y="0"/>
                </a:lnTo>
                <a:lnTo>
                  <a:pt x="0" y="423672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45"/>
          <p:cNvSpPr txBox="1"/>
          <p:nvPr/>
        </p:nvSpPr>
        <p:spPr>
          <a:xfrm>
            <a:off x="6196329" y="1609471"/>
            <a:ext cx="63055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Zählernummer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46"/>
          <p:cNvSpPr/>
          <p:nvPr/>
        </p:nvSpPr>
        <p:spPr>
          <a:xfrm>
            <a:off x="6025134" y="1629791"/>
            <a:ext cx="143382" cy="960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51"/>
          <p:cNvSpPr/>
          <p:nvPr/>
        </p:nvSpPr>
        <p:spPr>
          <a:xfrm>
            <a:off x="4465320" y="832103"/>
            <a:ext cx="1137920" cy="635"/>
          </a:xfrm>
          <a:custGeom>
            <a:avLst/>
            <a:gdLst/>
            <a:ahLst/>
            <a:cxnLst/>
            <a:rect l="l" t="t" r="r" b="b"/>
            <a:pathLst>
              <a:path w="1137920" h="634">
                <a:moveTo>
                  <a:pt x="0" y="635"/>
                </a:moveTo>
                <a:lnTo>
                  <a:pt x="1137539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52"/>
          <p:cNvSpPr/>
          <p:nvPr/>
        </p:nvSpPr>
        <p:spPr>
          <a:xfrm>
            <a:off x="4448555" y="644651"/>
            <a:ext cx="1146175" cy="635"/>
          </a:xfrm>
          <a:custGeom>
            <a:avLst/>
            <a:gdLst/>
            <a:ahLst/>
            <a:cxnLst/>
            <a:rect l="l" t="t" r="r" b="b"/>
            <a:pathLst>
              <a:path w="1146175" h="634">
                <a:moveTo>
                  <a:pt x="0" y="0"/>
                </a:moveTo>
                <a:lnTo>
                  <a:pt x="1146048" y="38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53"/>
          <p:cNvSpPr/>
          <p:nvPr/>
        </p:nvSpPr>
        <p:spPr>
          <a:xfrm>
            <a:off x="4126991" y="1098803"/>
            <a:ext cx="1088390" cy="201295"/>
          </a:xfrm>
          <a:custGeom>
            <a:avLst/>
            <a:gdLst/>
            <a:ahLst/>
            <a:cxnLst/>
            <a:rect l="l" t="t" r="r" b="b"/>
            <a:pathLst>
              <a:path w="1088389" h="201294">
                <a:moveTo>
                  <a:pt x="0" y="201168"/>
                </a:moveTo>
                <a:lnTo>
                  <a:pt x="1088136" y="201168"/>
                </a:lnTo>
                <a:lnTo>
                  <a:pt x="1088136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54"/>
          <p:cNvSpPr/>
          <p:nvPr/>
        </p:nvSpPr>
        <p:spPr>
          <a:xfrm>
            <a:off x="4126991" y="1098803"/>
            <a:ext cx="1088390" cy="201295"/>
          </a:xfrm>
          <a:custGeom>
            <a:avLst/>
            <a:gdLst/>
            <a:ahLst/>
            <a:cxnLst/>
            <a:rect l="l" t="t" r="r" b="b"/>
            <a:pathLst>
              <a:path w="1088389" h="201294">
                <a:moveTo>
                  <a:pt x="0" y="201168"/>
                </a:moveTo>
                <a:lnTo>
                  <a:pt x="1088136" y="201168"/>
                </a:lnTo>
                <a:lnTo>
                  <a:pt x="1088136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55"/>
          <p:cNvSpPr txBox="1"/>
          <p:nvPr/>
        </p:nvSpPr>
        <p:spPr>
          <a:xfrm>
            <a:off x="4166108" y="1106170"/>
            <a:ext cx="101219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Momentaner</a:t>
            </a:r>
            <a:r>
              <a:rPr sz="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Verbrauch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0" name="object 56"/>
          <p:cNvSpPr/>
          <p:nvPr/>
        </p:nvSpPr>
        <p:spPr>
          <a:xfrm>
            <a:off x="4445253" y="956310"/>
            <a:ext cx="298450" cy="200025"/>
          </a:xfrm>
          <a:custGeom>
            <a:avLst/>
            <a:gdLst/>
            <a:ahLst/>
            <a:cxnLst/>
            <a:rect l="l" t="t" r="r" b="b"/>
            <a:pathLst>
              <a:path w="298450" h="200025">
                <a:moveTo>
                  <a:pt x="208822" y="38469"/>
                </a:moveTo>
                <a:lnTo>
                  <a:pt x="0" y="172593"/>
                </a:lnTo>
                <a:lnTo>
                  <a:pt x="17272" y="199517"/>
                </a:lnTo>
                <a:lnTo>
                  <a:pt x="226159" y="65428"/>
                </a:lnTo>
                <a:lnTo>
                  <a:pt x="208822" y="38469"/>
                </a:lnTo>
                <a:close/>
              </a:path>
              <a:path w="298450" h="200025">
                <a:moveTo>
                  <a:pt x="280588" y="29845"/>
                </a:moveTo>
                <a:lnTo>
                  <a:pt x="222250" y="29845"/>
                </a:lnTo>
                <a:lnTo>
                  <a:pt x="239649" y="56769"/>
                </a:lnTo>
                <a:lnTo>
                  <a:pt x="226159" y="65428"/>
                </a:lnTo>
                <a:lnTo>
                  <a:pt x="243459" y="92329"/>
                </a:lnTo>
                <a:lnTo>
                  <a:pt x="280588" y="29845"/>
                </a:lnTo>
                <a:close/>
              </a:path>
              <a:path w="298450" h="200025">
                <a:moveTo>
                  <a:pt x="222250" y="29845"/>
                </a:moveTo>
                <a:lnTo>
                  <a:pt x="208822" y="38469"/>
                </a:lnTo>
                <a:lnTo>
                  <a:pt x="226159" y="65428"/>
                </a:lnTo>
                <a:lnTo>
                  <a:pt x="239649" y="56769"/>
                </a:lnTo>
                <a:lnTo>
                  <a:pt x="222250" y="29845"/>
                </a:lnTo>
                <a:close/>
              </a:path>
              <a:path w="298450" h="200025">
                <a:moveTo>
                  <a:pt x="298323" y="0"/>
                </a:moveTo>
                <a:lnTo>
                  <a:pt x="191516" y="11557"/>
                </a:lnTo>
                <a:lnTo>
                  <a:pt x="208822" y="38469"/>
                </a:lnTo>
                <a:lnTo>
                  <a:pt x="222250" y="29845"/>
                </a:lnTo>
                <a:lnTo>
                  <a:pt x="280588" y="29845"/>
                </a:lnTo>
                <a:lnTo>
                  <a:pt x="2983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57"/>
          <p:cNvSpPr/>
          <p:nvPr/>
        </p:nvSpPr>
        <p:spPr>
          <a:xfrm>
            <a:off x="3477005" y="1455166"/>
            <a:ext cx="1289685" cy="593978"/>
          </a:xfrm>
          <a:custGeom>
            <a:avLst/>
            <a:gdLst/>
            <a:ahLst/>
            <a:cxnLst/>
            <a:rect l="l" t="t" r="r" b="b"/>
            <a:pathLst>
              <a:path w="1289685" h="524510">
                <a:moveTo>
                  <a:pt x="0" y="524255"/>
                </a:moveTo>
                <a:lnTo>
                  <a:pt x="1289303" y="524255"/>
                </a:lnTo>
                <a:lnTo>
                  <a:pt x="1289303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58"/>
          <p:cNvSpPr txBox="1"/>
          <p:nvPr/>
        </p:nvSpPr>
        <p:spPr>
          <a:xfrm>
            <a:off x="3570478" y="1474089"/>
            <a:ext cx="11176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Zählwerk</a:t>
            </a:r>
            <a:endParaRPr sz="700" dirty="0">
              <a:latin typeface="Calibri"/>
              <a:cs typeface="Calibri"/>
            </a:endParaRPr>
          </a:p>
          <a:p>
            <a:pPr marL="12700" lvl="2">
              <a:lnSpc>
                <a:spcPct val="100000"/>
              </a:lnSpc>
              <a:tabLst>
                <a:tab pos="211454" algn="l"/>
              </a:tabLst>
            </a:pP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1.8.0</a:t>
            </a:r>
            <a:r>
              <a:rPr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bei</a:t>
            </a:r>
            <a:r>
              <a:rPr sz="7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Eintarif</a:t>
            </a:r>
            <a:endParaRPr sz="700" dirty="0">
              <a:latin typeface="Calibri"/>
              <a:cs typeface="Calibri"/>
            </a:endParaRPr>
          </a:p>
          <a:p>
            <a:pPr marL="12700" lvl="2">
              <a:lnSpc>
                <a:spcPct val="100000"/>
              </a:lnSpc>
              <a:tabLst>
                <a:tab pos="211454" algn="l"/>
              </a:tabLst>
            </a:pP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1.8.1 </a:t>
            </a:r>
            <a:r>
              <a:rPr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HT bei</a:t>
            </a:r>
            <a:r>
              <a:rPr sz="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Doppeltarif</a:t>
            </a:r>
            <a:endParaRPr sz="700" dirty="0">
              <a:latin typeface="Calibri"/>
              <a:cs typeface="Calibri"/>
            </a:endParaRPr>
          </a:p>
          <a:p>
            <a:pPr marL="12700" lvl="2">
              <a:lnSpc>
                <a:spcPct val="100000"/>
              </a:lnSpc>
              <a:tabLst>
                <a:tab pos="211454" algn="l"/>
              </a:tabLst>
            </a:pP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1.8.2</a:t>
            </a:r>
            <a:r>
              <a:rPr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 smtClean="0">
                <a:solidFill>
                  <a:srgbClr val="FFFFFF"/>
                </a:solidFill>
                <a:latin typeface="Calibri"/>
                <a:cs typeface="Calibri"/>
              </a:rPr>
              <a:t>NT </a:t>
            </a:r>
            <a:r>
              <a:rPr sz="7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bei</a:t>
            </a:r>
            <a:r>
              <a:rPr lang="de-DE" sz="7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Doppeltari</a:t>
            </a:r>
            <a:r>
              <a:rPr lang="de-DE" sz="700" spc="-10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</a:p>
          <a:p>
            <a:pPr marL="12700" lvl="2">
              <a:lnSpc>
                <a:spcPct val="100000"/>
              </a:lnSpc>
              <a:tabLst>
                <a:tab pos="211454" algn="l"/>
              </a:tabLst>
            </a:pPr>
            <a:r>
              <a:rPr lang="de-DE" sz="700" spc="-10" dirty="0" smtClean="0">
                <a:solidFill>
                  <a:srgbClr val="FFFFFF"/>
                </a:solidFill>
                <a:latin typeface="Calibri"/>
                <a:cs typeface="Calibri"/>
              </a:rPr>
              <a:t>2.8.0  betrifft nur </a:t>
            </a:r>
            <a:r>
              <a:rPr lang="de-DE"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Einspeiser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43" name="object 59"/>
          <p:cNvSpPr/>
          <p:nvPr/>
        </p:nvSpPr>
        <p:spPr>
          <a:xfrm>
            <a:off x="3552571" y="817625"/>
            <a:ext cx="661035" cy="661035"/>
          </a:xfrm>
          <a:custGeom>
            <a:avLst/>
            <a:gdLst/>
            <a:ahLst/>
            <a:cxnLst/>
            <a:rect l="l" t="t" r="r" b="b"/>
            <a:pathLst>
              <a:path w="661035" h="661035">
                <a:moveTo>
                  <a:pt x="581282" y="56518"/>
                </a:moveTo>
                <a:lnTo>
                  <a:pt x="0" y="638175"/>
                </a:lnTo>
                <a:lnTo>
                  <a:pt x="22605" y="660780"/>
                </a:lnTo>
                <a:lnTo>
                  <a:pt x="603950" y="79186"/>
                </a:lnTo>
                <a:lnTo>
                  <a:pt x="581282" y="56518"/>
                </a:lnTo>
                <a:close/>
              </a:path>
              <a:path w="661035" h="661035">
                <a:moveTo>
                  <a:pt x="645475" y="45212"/>
                </a:moveTo>
                <a:lnTo>
                  <a:pt x="592581" y="45212"/>
                </a:lnTo>
                <a:lnTo>
                  <a:pt x="615188" y="67945"/>
                </a:lnTo>
                <a:lnTo>
                  <a:pt x="603950" y="79186"/>
                </a:lnTo>
                <a:lnTo>
                  <a:pt x="626617" y="101853"/>
                </a:lnTo>
                <a:lnTo>
                  <a:pt x="645475" y="45212"/>
                </a:lnTo>
                <a:close/>
              </a:path>
              <a:path w="661035" h="661035">
                <a:moveTo>
                  <a:pt x="592581" y="45212"/>
                </a:moveTo>
                <a:lnTo>
                  <a:pt x="581282" y="56518"/>
                </a:lnTo>
                <a:lnTo>
                  <a:pt x="603950" y="79186"/>
                </a:lnTo>
                <a:lnTo>
                  <a:pt x="615188" y="67945"/>
                </a:lnTo>
                <a:lnTo>
                  <a:pt x="592581" y="45212"/>
                </a:lnTo>
                <a:close/>
              </a:path>
              <a:path w="661035" h="661035">
                <a:moveTo>
                  <a:pt x="660526" y="0"/>
                </a:moveTo>
                <a:lnTo>
                  <a:pt x="558673" y="33908"/>
                </a:lnTo>
                <a:lnTo>
                  <a:pt x="581282" y="56518"/>
                </a:lnTo>
                <a:lnTo>
                  <a:pt x="592581" y="45212"/>
                </a:lnTo>
                <a:lnTo>
                  <a:pt x="645475" y="45212"/>
                </a:lnTo>
                <a:lnTo>
                  <a:pt x="6605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60"/>
          <p:cNvSpPr/>
          <p:nvPr/>
        </p:nvSpPr>
        <p:spPr>
          <a:xfrm>
            <a:off x="4238499" y="624330"/>
            <a:ext cx="184785" cy="186055"/>
          </a:xfrm>
          <a:custGeom>
            <a:avLst/>
            <a:gdLst/>
            <a:ahLst/>
            <a:cxnLst/>
            <a:rect l="l" t="t" r="r" b="b"/>
            <a:pathLst>
              <a:path w="184785" h="186055">
                <a:moveTo>
                  <a:pt x="0" y="185927"/>
                </a:moveTo>
                <a:lnTo>
                  <a:pt x="184403" y="185927"/>
                </a:lnTo>
                <a:lnTo>
                  <a:pt x="184403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62"/>
          <p:cNvSpPr txBox="1"/>
          <p:nvPr/>
        </p:nvSpPr>
        <p:spPr>
          <a:xfrm>
            <a:off x="640181" y="2202560"/>
            <a:ext cx="1288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Stromzähler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Eintarif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63"/>
          <p:cNvSpPr txBox="1"/>
          <p:nvPr/>
        </p:nvSpPr>
        <p:spPr>
          <a:xfrm>
            <a:off x="4656835" y="2197354"/>
            <a:ext cx="18186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 err="1">
                <a:latin typeface="Calibri"/>
                <a:cs typeface="Calibri"/>
              </a:rPr>
              <a:t>Stromzähler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 err="1" smtClean="0">
                <a:latin typeface="Calibri"/>
                <a:cs typeface="Calibri"/>
              </a:rPr>
              <a:t>Doppeltarif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7" name="object 64"/>
          <p:cNvSpPr/>
          <p:nvPr/>
        </p:nvSpPr>
        <p:spPr>
          <a:xfrm>
            <a:off x="36576" y="2441448"/>
            <a:ext cx="2459736" cy="21595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65"/>
          <p:cNvSpPr/>
          <p:nvPr/>
        </p:nvSpPr>
        <p:spPr>
          <a:xfrm>
            <a:off x="11430" y="2416301"/>
            <a:ext cx="2510155" cy="2209800"/>
          </a:xfrm>
          <a:custGeom>
            <a:avLst/>
            <a:gdLst/>
            <a:ahLst/>
            <a:cxnLst/>
            <a:rect l="l" t="t" r="r" b="b"/>
            <a:pathLst>
              <a:path w="2510155" h="2209800">
                <a:moveTo>
                  <a:pt x="0" y="2209800"/>
                </a:moveTo>
                <a:lnTo>
                  <a:pt x="2510028" y="2209800"/>
                </a:lnTo>
                <a:lnTo>
                  <a:pt x="2510028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ln w="502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66"/>
          <p:cNvSpPr/>
          <p:nvPr/>
        </p:nvSpPr>
        <p:spPr>
          <a:xfrm>
            <a:off x="4308347" y="2453639"/>
            <a:ext cx="2516124" cy="21518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67"/>
          <p:cNvSpPr/>
          <p:nvPr/>
        </p:nvSpPr>
        <p:spPr>
          <a:xfrm>
            <a:off x="4295394" y="2440685"/>
            <a:ext cx="2542540" cy="2178050"/>
          </a:xfrm>
          <a:custGeom>
            <a:avLst/>
            <a:gdLst/>
            <a:ahLst/>
            <a:cxnLst/>
            <a:rect l="l" t="t" r="r" b="b"/>
            <a:pathLst>
              <a:path w="2542540" h="2178050">
                <a:moveTo>
                  <a:pt x="0" y="2177796"/>
                </a:moveTo>
                <a:lnTo>
                  <a:pt x="2542031" y="2177796"/>
                </a:lnTo>
                <a:lnTo>
                  <a:pt x="2542031" y="0"/>
                </a:lnTo>
                <a:lnTo>
                  <a:pt x="0" y="0"/>
                </a:lnTo>
                <a:lnTo>
                  <a:pt x="0" y="2177796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68"/>
          <p:cNvSpPr/>
          <p:nvPr/>
        </p:nvSpPr>
        <p:spPr>
          <a:xfrm>
            <a:off x="1378458" y="3775709"/>
            <a:ext cx="643255" cy="155575"/>
          </a:xfrm>
          <a:custGeom>
            <a:avLst/>
            <a:gdLst/>
            <a:ahLst/>
            <a:cxnLst/>
            <a:rect l="l" t="t" r="r" b="b"/>
            <a:pathLst>
              <a:path w="643255" h="155575">
                <a:moveTo>
                  <a:pt x="0" y="155448"/>
                </a:moveTo>
                <a:lnTo>
                  <a:pt x="643128" y="155448"/>
                </a:lnTo>
                <a:lnTo>
                  <a:pt x="643128" y="0"/>
                </a:lnTo>
                <a:lnTo>
                  <a:pt x="0" y="0"/>
                </a:lnTo>
                <a:lnTo>
                  <a:pt x="0" y="155448"/>
                </a:lnTo>
                <a:close/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69"/>
          <p:cNvSpPr/>
          <p:nvPr/>
        </p:nvSpPr>
        <p:spPr>
          <a:xfrm>
            <a:off x="5577078" y="3803141"/>
            <a:ext cx="650875" cy="155575"/>
          </a:xfrm>
          <a:custGeom>
            <a:avLst/>
            <a:gdLst/>
            <a:ahLst/>
            <a:cxnLst/>
            <a:rect l="l" t="t" r="r" b="b"/>
            <a:pathLst>
              <a:path w="650875" h="155575">
                <a:moveTo>
                  <a:pt x="0" y="155448"/>
                </a:moveTo>
                <a:lnTo>
                  <a:pt x="650748" y="155448"/>
                </a:lnTo>
                <a:lnTo>
                  <a:pt x="650748" y="0"/>
                </a:lnTo>
                <a:lnTo>
                  <a:pt x="0" y="0"/>
                </a:lnTo>
                <a:lnTo>
                  <a:pt x="0" y="155448"/>
                </a:lnTo>
                <a:close/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70"/>
          <p:cNvSpPr txBox="1"/>
          <p:nvPr/>
        </p:nvSpPr>
        <p:spPr>
          <a:xfrm>
            <a:off x="2689860" y="3727703"/>
            <a:ext cx="1473835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Zählernummer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71"/>
          <p:cNvSpPr/>
          <p:nvPr/>
        </p:nvSpPr>
        <p:spPr>
          <a:xfrm>
            <a:off x="4157471" y="3813047"/>
            <a:ext cx="1390015" cy="143510"/>
          </a:xfrm>
          <a:custGeom>
            <a:avLst/>
            <a:gdLst/>
            <a:ahLst/>
            <a:cxnLst/>
            <a:rect l="l" t="t" r="r" b="b"/>
            <a:pathLst>
              <a:path w="1390014" h="143510">
                <a:moveTo>
                  <a:pt x="1318260" y="0"/>
                </a:moveTo>
                <a:lnTo>
                  <a:pt x="1318260" y="35813"/>
                </a:lnTo>
                <a:lnTo>
                  <a:pt x="0" y="35813"/>
                </a:lnTo>
                <a:lnTo>
                  <a:pt x="0" y="107442"/>
                </a:lnTo>
                <a:lnTo>
                  <a:pt x="1318260" y="107442"/>
                </a:lnTo>
                <a:lnTo>
                  <a:pt x="1318260" y="143255"/>
                </a:lnTo>
                <a:lnTo>
                  <a:pt x="1389888" y="71627"/>
                </a:lnTo>
                <a:lnTo>
                  <a:pt x="13182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72"/>
          <p:cNvSpPr/>
          <p:nvPr/>
        </p:nvSpPr>
        <p:spPr>
          <a:xfrm>
            <a:off x="4157471" y="3813047"/>
            <a:ext cx="1390015" cy="143510"/>
          </a:xfrm>
          <a:custGeom>
            <a:avLst/>
            <a:gdLst/>
            <a:ahLst/>
            <a:cxnLst/>
            <a:rect l="l" t="t" r="r" b="b"/>
            <a:pathLst>
              <a:path w="1390014" h="143510">
                <a:moveTo>
                  <a:pt x="0" y="35813"/>
                </a:moveTo>
                <a:lnTo>
                  <a:pt x="1318260" y="35813"/>
                </a:lnTo>
                <a:lnTo>
                  <a:pt x="1318260" y="0"/>
                </a:lnTo>
                <a:lnTo>
                  <a:pt x="1389888" y="71627"/>
                </a:lnTo>
                <a:lnTo>
                  <a:pt x="1318260" y="143255"/>
                </a:lnTo>
                <a:lnTo>
                  <a:pt x="1318260" y="107442"/>
                </a:lnTo>
                <a:lnTo>
                  <a:pt x="0" y="107442"/>
                </a:lnTo>
                <a:lnTo>
                  <a:pt x="0" y="35813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73"/>
          <p:cNvSpPr/>
          <p:nvPr/>
        </p:nvSpPr>
        <p:spPr>
          <a:xfrm>
            <a:off x="2042160" y="3781044"/>
            <a:ext cx="654050" cy="143510"/>
          </a:xfrm>
          <a:custGeom>
            <a:avLst/>
            <a:gdLst/>
            <a:ahLst/>
            <a:cxnLst/>
            <a:rect l="l" t="t" r="r" b="b"/>
            <a:pathLst>
              <a:path w="654050" h="143510">
                <a:moveTo>
                  <a:pt x="71627" y="0"/>
                </a:moveTo>
                <a:lnTo>
                  <a:pt x="0" y="71627"/>
                </a:lnTo>
                <a:lnTo>
                  <a:pt x="71627" y="143255"/>
                </a:lnTo>
                <a:lnTo>
                  <a:pt x="71627" y="112522"/>
                </a:lnTo>
                <a:lnTo>
                  <a:pt x="653795" y="112522"/>
                </a:lnTo>
                <a:lnTo>
                  <a:pt x="653795" y="30733"/>
                </a:lnTo>
                <a:lnTo>
                  <a:pt x="71627" y="30733"/>
                </a:lnTo>
                <a:lnTo>
                  <a:pt x="71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74"/>
          <p:cNvSpPr/>
          <p:nvPr/>
        </p:nvSpPr>
        <p:spPr>
          <a:xfrm>
            <a:off x="2042160" y="3781044"/>
            <a:ext cx="654050" cy="143510"/>
          </a:xfrm>
          <a:custGeom>
            <a:avLst/>
            <a:gdLst/>
            <a:ahLst/>
            <a:cxnLst/>
            <a:rect l="l" t="t" r="r" b="b"/>
            <a:pathLst>
              <a:path w="654050" h="143510">
                <a:moveTo>
                  <a:pt x="653795" y="112522"/>
                </a:moveTo>
                <a:lnTo>
                  <a:pt x="71627" y="112522"/>
                </a:lnTo>
                <a:lnTo>
                  <a:pt x="71627" y="143255"/>
                </a:lnTo>
                <a:lnTo>
                  <a:pt x="0" y="71627"/>
                </a:lnTo>
                <a:lnTo>
                  <a:pt x="71627" y="0"/>
                </a:lnTo>
                <a:lnTo>
                  <a:pt x="71627" y="30733"/>
                </a:lnTo>
                <a:lnTo>
                  <a:pt x="653795" y="30733"/>
                </a:lnTo>
                <a:lnTo>
                  <a:pt x="653795" y="112522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75"/>
          <p:cNvSpPr/>
          <p:nvPr/>
        </p:nvSpPr>
        <p:spPr>
          <a:xfrm>
            <a:off x="1429511" y="2558795"/>
            <a:ext cx="1035050" cy="466725"/>
          </a:xfrm>
          <a:custGeom>
            <a:avLst/>
            <a:gdLst/>
            <a:ahLst/>
            <a:cxnLst/>
            <a:rect l="l" t="t" r="r" b="b"/>
            <a:pathLst>
              <a:path w="1035050" h="466725">
                <a:moveTo>
                  <a:pt x="0" y="466344"/>
                </a:moveTo>
                <a:lnTo>
                  <a:pt x="1034796" y="466344"/>
                </a:lnTo>
                <a:lnTo>
                  <a:pt x="1034796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76"/>
          <p:cNvSpPr txBox="1"/>
          <p:nvPr/>
        </p:nvSpPr>
        <p:spPr>
          <a:xfrm>
            <a:off x="1509522" y="2582671"/>
            <a:ext cx="849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Zählerstand 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ohne</a:t>
            </a:r>
            <a:r>
              <a:rPr sz="1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Komma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77"/>
          <p:cNvSpPr/>
          <p:nvPr/>
        </p:nvSpPr>
        <p:spPr>
          <a:xfrm>
            <a:off x="486918" y="2961894"/>
            <a:ext cx="719455" cy="247015"/>
          </a:xfrm>
          <a:custGeom>
            <a:avLst/>
            <a:gdLst/>
            <a:ahLst/>
            <a:cxnLst/>
            <a:rect l="l" t="t" r="r" b="b"/>
            <a:pathLst>
              <a:path w="719455" h="247014">
                <a:moveTo>
                  <a:pt x="0" y="246888"/>
                </a:moveTo>
                <a:lnTo>
                  <a:pt x="719328" y="246888"/>
                </a:lnTo>
                <a:lnTo>
                  <a:pt x="719328" y="0"/>
                </a:lnTo>
                <a:lnTo>
                  <a:pt x="0" y="0"/>
                </a:lnTo>
                <a:lnTo>
                  <a:pt x="0" y="246888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78"/>
          <p:cNvSpPr txBox="1"/>
          <p:nvPr/>
        </p:nvSpPr>
        <p:spPr>
          <a:xfrm>
            <a:off x="2833116" y="2807207"/>
            <a:ext cx="1175385" cy="83248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Zählerstand</a:t>
            </a:r>
            <a:r>
              <a:rPr sz="1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HT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0" marR="142875" indent="-3556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Zählerstand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NT  ohne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Komma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79"/>
          <p:cNvSpPr/>
          <p:nvPr/>
        </p:nvSpPr>
        <p:spPr>
          <a:xfrm>
            <a:off x="5109209" y="2811017"/>
            <a:ext cx="658495" cy="220979"/>
          </a:xfrm>
          <a:custGeom>
            <a:avLst/>
            <a:gdLst/>
            <a:ahLst/>
            <a:cxnLst/>
            <a:rect l="l" t="t" r="r" b="b"/>
            <a:pathLst>
              <a:path w="658495" h="220980">
                <a:moveTo>
                  <a:pt x="0" y="220979"/>
                </a:moveTo>
                <a:lnTo>
                  <a:pt x="658367" y="220979"/>
                </a:lnTo>
                <a:lnTo>
                  <a:pt x="658367" y="0"/>
                </a:lnTo>
                <a:lnTo>
                  <a:pt x="0" y="0"/>
                </a:lnTo>
                <a:lnTo>
                  <a:pt x="0" y="220979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80"/>
          <p:cNvSpPr/>
          <p:nvPr/>
        </p:nvSpPr>
        <p:spPr>
          <a:xfrm>
            <a:off x="5113782" y="3198114"/>
            <a:ext cx="658495" cy="220979"/>
          </a:xfrm>
          <a:custGeom>
            <a:avLst/>
            <a:gdLst/>
            <a:ahLst/>
            <a:cxnLst/>
            <a:rect l="l" t="t" r="r" b="b"/>
            <a:pathLst>
              <a:path w="658495" h="220979">
                <a:moveTo>
                  <a:pt x="0" y="220979"/>
                </a:moveTo>
                <a:lnTo>
                  <a:pt x="658367" y="220979"/>
                </a:lnTo>
                <a:lnTo>
                  <a:pt x="658367" y="0"/>
                </a:lnTo>
                <a:lnTo>
                  <a:pt x="0" y="0"/>
                </a:lnTo>
                <a:lnTo>
                  <a:pt x="0" y="220979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81"/>
          <p:cNvSpPr/>
          <p:nvPr/>
        </p:nvSpPr>
        <p:spPr>
          <a:xfrm>
            <a:off x="4006596" y="2886455"/>
            <a:ext cx="934719" cy="143510"/>
          </a:xfrm>
          <a:custGeom>
            <a:avLst/>
            <a:gdLst/>
            <a:ahLst/>
            <a:cxnLst/>
            <a:rect l="l" t="t" r="r" b="b"/>
            <a:pathLst>
              <a:path w="934720" h="143510">
                <a:moveTo>
                  <a:pt x="862583" y="0"/>
                </a:moveTo>
                <a:lnTo>
                  <a:pt x="862583" y="35814"/>
                </a:lnTo>
                <a:lnTo>
                  <a:pt x="0" y="35814"/>
                </a:lnTo>
                <a:lnTo>
                  <a:pt x="0" y="107442"/>
                </a:lnTo>
                <a:lnTo>
                  <a:pt x="862583" y="107442"/>
                </a:lnTo>
                <a:lnTo>
                  <a:pt x="862583" y="143255"/>
                </a:lnTo>
                <a:lnTo>
                  <a:pt x="934212" y="71627"/>
                </a:lnTo>
                <a:lnTo>
                  <a:pt x="8625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82"/>
          <p:cNvSpPr/>
          <p:nvPr/>
        </p:nvSpPr>
        <p:spPr>
          <a:xfrm>
            <a:off x="4006596" y="2886455"/>
            <a:ext cx="934719" cy="143510"/>
          </a:xfrm>
          <a:custGeom>
            <a:avLst/>
            <a:gdLst/>
            <a:ahLst/>
            <a:cxnLst/>
            <a:rect l="l" t="t" r="r" b="b"/>
            <a:pathLst>
              <a:path w="934720" h="143510">
                <a:moveTo>
                  <a:pt x="0" y="35814"/>
                </a:moveTo>
                <a:lnTo>
                  <a:pt x="862583" y="35814"/>
                </a:lnTo>
                <a:lnTo>
                  <a:pt x="862583" y="0"/>
                </a:lnTo>
                <a:lnTo>
                  <a:pt x="934212" y="71627"/>
                </a:lnTo>
                <a:lnTo>
                  <a:pt x="862583" y="143255"/>
                </a:lnTo>
                <a:lnTo>
                  <a:pt x="862583" y="107442"/>
                </a:lnTo>
                <a:lnTo>
                  <a:pt x="0" y="107442"/>
                </a:lnTo>
                <a:lnTo>
                  <a:pt x="0" y="35814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83"/>
          <p:cNvSpPr/>
          <p:nvPr/>
        </p:nvSpPr>
        <p:spPr>
          <a:xfrm>
            <a:off x="4006596" y="3247644"/>
            <a:ext cx="934719" cy="144780"/>
          </a:xfrm>
          <a:custGeom>
            <a:avLst/>
            <a:gdLst/>
            <a:ahLst/>
            <a:cxnLst/>
            <a:rect l="l" t="t" r="r" b="b"/>
            <a:pathLst>
              <a:path w="934720" h="144779">
                <a:moveTo>
                  <a:pt x="861821" y="0"/>
                </a:moveTo>
                <a:lnTo>
                  <a:pt x="861821" y="36195"/>
                </a:lnTo>
                <a:lnTo>
                  <a:pt x="0" y="36195"/>
                </a:lnTo>
                <a:lnTo>
                  <a:pt x="0" y="108584"/>
                </a:lnTo>
                <a:lnTo>
                  <a:pt x="861821" y="108584"/>
                </a:lnTo>
                <a:lnTo>
                  <a:pt x="861821" y="144779"/>
                </a:lnTo>
                <a:lnTo>
                  <a:pt x="934212" y="72389"/>
                </a:lnTo>
                <a:lnTo>
                  <a:pt x="8618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84"/>
          <p:cNvSpPr/>
          <p:nvPr/>
        </p:nvSpPr>
        <p:spPr>
          <a:xfrm>
            <a:off x="4006596" y="3247644"/>
            <a:ext cx="934719" cy="144780"/>
          </a:xfrm>
          <a:custGeom>
            <a:avLst/>
            <a:gdLst/>
            <a:ahLst/>
            <a:cxnLst/>
            <a:rect l="l" t="t" r="r" b="b"/>
            <a:pathLst>
              <a:path w="934720" h="144779">
                <a:moveTo>
                  <a:pt x="0" y="36195"/>
                </a:moveTo>
                <a:lnTo>
                  <a:pt x="861821" y="36195"/>
                </a:lnTo>
                <a:lnTo>
                  <a:pt x="861821" y="0"/>
                </a:lnTo>
                <a:lnTo>
                  <a:pt x="934212" y="72389"/>
                </a:lnTo>
                <a:lnTo>
                  <a:pt x="861821" y="144779"/>
                </a:lnTo>
                <a:lnTo>
                  <a:pt x="861821" y="108584"/>
                </a:lnTo>
                <a:lnTo>
                  <a:pt x="0" y="108584"/>
                </a:lnTo>
                <a:lnTo>
                  <a:pt x="0" y="36195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85"/>
          <p:cNvSpPr txBox="1"/>
          <p:nvPr/>
        </p:nvSpPr>
        <p:spPr>
          <a:xfrm>
            <a:off x="790143" y="4716271"/>
            <a:ext cx="8705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Wasserzähler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86"/>
          <p:cNvSpPr txBox="1"/>
          <p:nvPr/>
        </p:nvSpPr>
        <p:spPr>
          <a:xfrm>
            <a:off x="3204210" y="4728718"/>
            <a:ext cx="641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z</a:t>
            </a:r>
            <a:r>
              <a:rPr sz="1200" b="1" spc="-5" dirty="0">
                <a:latin typeface="Calibri"/>
                <a:cs typeface="Calibri"/>
              </a:rPr>
              <a:t>ä</a:t>
            </a:r>
            <a:r>
              <a:rPr sz="1200" b="1" dirty="0">
                <a:latin typeface="Calibri"/>
                <a:cs typeface="Calibri"/>
              </a:rPr>
              <a:t>hl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0" name="object 88"/>
          <p:cNvSpPr/>
          <p:nvPr/>
        </p:nvSpPr>
        <p:spPr>
          <a:xfrm>
            <a:off x="85343" y="4995671"/>
            <a:ext cx="2161032" cy="21259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89"/>
          <p:cNvSpPr/>
          <p:nvPr/>
        </p:nvSpPr>
        <p:spPr>
          <a:xfrm>
            <a:off x="66293" y="4976621"/>
            <a:ext cx="2199640" cy="2164080"/>
          </a:xfrm>
          <a:custGeom>
            <a:avLst/>
            <a:gdLst/>
            <a:ahLst/>
            <a:cxnLst/>
            <a:rect l="l" t="t" r="r" b="b"/>
            <a:pathLst>
              <a:path w="2199640" h="2164079">
                <a:moveTo>
                  <a:pt x="0" y="2164079"/>
                </a:moveTo>
                <a:lnTo>
                  <a:pt x="2199132" y="2164079"/>
                </a:lnTo>
                <a:lnTo>
                  <a:pt x="2199132" y="0"/>
                </a:lnTo>
                <a:lnTo>
                  <a:pt x="0" y="0"/>
                </a:lnTo>
                <a:lnTo>
                  <a:pt x="0" y="2164079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90"/>
          <p:cNvSpPr/>
          <p:nvPr/>
        </p:nvSpPr>
        <p:spPr>
          <a:xfrm>
            <a:off x="1116595" y="6402979"/>
            <a:ext cx="1014094" cy="675005"/>
          </a:xfrm>
          <a:custGeom>
            <a:avLst/>
            <a:gdLst/>
            <a:ahLst/>
            <a:cxnLst/>
            <a:rect l="l" t="t" r="r" b="b"/>
            <a:pathLst>
              <a:path w="1014094" h="675004">
                <a:moveTo>
                  <a:pt x="8357" y="635995"/>
                </a:moveTo>
                <a:lnTo>
                  <a:pt x="763" y="615721"/>
                </a:lnTo>
                <a:lnTo>
                  <a:pt x="0" y="592193"/>
                </a:lnTo>
                <a:lnTo>
                  <a:pt x="5764" y="565753"/>
                </a:lnTo>
                <a:lnTo>
                  <a:pt x="35661" y="505506"/>
                </a:lnTo>
                <a:lnTo>
                  <a:pt x="59185" y="472382"/>
                </a:lnTo>
                <a:lnTo>
                  <a:pt x="88023" y="437716"/>
                </a:lnTo>
                <a:lnTo>
                  <a:pt x="121869" y="401848"/>
                </a:lnTo>
                <a:lnTo>
                  <a:pt x="160420" y="365121"/>
                </a:lnTo>
                <a:lnTo>
                  <a:pt x="203372" y="327877"/>
                </a:lnTo>
                <a:lnTo>
                  <a:pt x="250422" y="290458"/>
                </a:lnTo>
                <a:lnTo>
                  <a:pt x="301266" y="253206"/>
                </a:lnTo>
                <a:lnTo>
                  <a:pt x="355599" y="216464"/>
                </a:lnTo>
                <a:lnTo>
                  <a:pt x="413119" y="180573"/>
                </a:lnTo>
                <a:lnTo>
                  <a:pt x="471915" y="146790"/>
                </a:lnTo>
                <a:lnTo>
                  <a:pt x="529953" y="116217"/>
                </a:lnTo>
                <a:lnTo>
                  <a:pt x="586788" y="88961"/>
                </a:lnTo>
                <a:lnTo>
                  <a:pt x="641977" y="65127"/>
                </a:lnTo>
                <a:lnTo>
                  <a:pt x="695077" y="44824"/>
                </a:lnTo>
                <a:lnTo>
                  <a:pt x="745642" y="28157"/>
                </a:lnTo>
                <a:lnTo>
                  <a:pt x="793230" y="15235"/>
                </a:lnTo>
                <a:lnTo>
                  <a:pt x="837397" y="6163"/>
                </a:lnTo>
                <a:lnTo>
                  <a:pt x="877699" y="1049"/>
                </a:lnTo>
                <a:lnTo>
                  <a:pt x="913692" y="0"/>
                </a:lnTo>
                <a:lnTo>
                  <a:pt x="944932" y="3122"/>
                </a:lnTo>
                <a:lnTo>
                  <a:pt x="991381" y="22308"/>
                </a:lnTo>
                <a:lnTo>
                  <a:pt x="1013288" y="58861"/>
                </a:lnTo>
                <a:lnTo>
                  <a:pt x="1014045" y="82389"/>
                </a:lnTo>
                <a:lnTo>
                  <a:pt x="1008275" y="108829"/>
                </a:lnTo>
                <a:lnTo>
                  <a:pt x="978372" y="169076"/>
                </a:lnTo>
                <a:lnTo>
                  <a:pt x="954846" y="202199"/>
                </a:lnTo>
                <a:lnTo>
                  <a:pt x="926009" y="236866"/>
                </a:lnTo>
                <a:lnTo>
                  <a:pt x="892164" y="272733"/>
                </a:lnTo>
                <a:lnTo>
                  <a:pt x="853615" y="309460"/>
                </a:lnTo>
                <a:lnTo>
                  <a:pt x="810667" y="346704"/>
                </a:lnTo>
                <a:lnTo>
                  <a:pt x="763623" y="384123"/>
                </a:lnTo>
                <a:lnTo>
                  <a:pt x="712786" y="421375"/>
                </a:lnTo>
                <a:lnTo>
                  <a:pt x="658462" y="458118"/>
                </a:lnTo>
                <a:lnTo>
                  <a:pt x="600952" y="494009"/>
                </a:lnTo>
                <a:lnTo>
                  <a:pt x="542154" y="527791"/>
                </a:lnTo>
                <a:lnTo>
                  <a:pt x="484113" y="558364"/>
                </a:lnTo>
                <a:lnTo>
                  <a:pt x="427273" y="585621"/>
                </a:lnTo>
                <a:lnTo>
                  <a:pt x="372078" y="609454"/>
                </a:lnTo>
                <a:lnTo>
                  <a:pt x="318972" y="629758"/>
                </a:lnTo>
                <a:lnTo>
                  <a:pt x="268400" y="646424"/>
                </a:lnTo>
                <a:lnTo>
                  <a:pt x="220806" y="659347"/>
                </a:lnTo>
                <a:lnTo>
                  <a:pt x="176635" y="668419"/>
                </a:lnTo>
                <a:lnTo>
                  <a:pt x="136330" y="673533"/>
                </a:lnTo>
                <a:lnTo>
                  <a:pt x="100336" y="674582"/>
                </a:lnTo>
                <a:lnTo>
                  <a:pt x="69098" y="671460"/>
                </a:lnTo>
                <a:lnTo>
                  <a:pt x="43059" y="664059"/>
                </a:lnTo>
                <a:lnTo>
                  <a:pt x="22664" y="652273"/>
                </a:lnTo>
                <a:lnTo>
                  <a:pt x="8357" y="63599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91"/>
          <p:cNvSpPr/>
          <p:nvPr/>
        </p:nvSpPr>
        <p:spPr>
          <a:xfrm>
            <a:off x="683513" y="5638038"/>
            <a:ext cx="641985" cy="224154"/>
          </a:xfrm>
          <a:custGeom>
            <a:avLst/>
            <a:gdLst/>
            <a:ahLst/>
            <a:cxnLst/>
            <a:rect l="l" t="t" r="r" b="b"/>
            <a:pathLst>
              <a:path w="641985" h="224154">
                <a:moveTo>
                  <a:pt x="0" y="224028"/>
                </a:moveTo>
                <a:lnTo>
                  <a:pt x="641604" y="224028"/>
                </a:lnTo>
                <a:lnTo>
                  <a:pt x="641604" y="0"/>
                </a:lnTo>
                <a:lnTo>
                  <a:pt x="0" y="0"/>
                </a:lnTo>
                <a:lnTo>
                  <a:pt x="0" y="22402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92"/>
          <p:cNvSpPr/>
          <p:nvPr/>
        </p:nvSpPr>
        <p:spPr>
          <a:xfrm>
            <a:off x="2365248" y="4998720"/>
            <a:ext cx="2353055" cy="21244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93"/>
          <p:cNvSpPr/>
          <p:nvPr/>
        </p:nvSpPr>
        <p:spPr>
          <a:xfrm>
            <a:off x="2346198" y="4979670"/>
            <a:ext cx="2391410" cy="2162810"/>
          </a:xfrm>
          <a:custGeom>
            <a:avLst/>
            <a:gdLst/>
            <a:ahLst/>
            <a:cxnLst/>
            <a:rect l="l" t="t" r="r" b="b"/>
            <a:pathLst>
              <a:path w="2391410" h="2162809">
                <a:moveTo>
                  <a:pt x="0" y="2162555"/>
                </a:moveTo>
                <a:lnTo>
                  <a:pt x="2391155" y="2162555"/>
                </a:lnTo>
                <a:lnTo>
                  <a:pt x="2391155" y="0"/>
                </a:lnTo>
                <a:lnTo>
                  <a:pt x="0" y="0"/>
                </a:lnTo>
                <a:lnTo>
                  <a:pt x="0" y="216255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94"/>
          <p:cNvSpPr txBox="1"/>
          <p:nvPr/>
        </p:nvSpPr>
        <p:spPr>
          <a:xfrm>
            <a:off x="2854451" y="6804659"/>
            <a:ext cx="1396365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236220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Zählernummer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7" name="object 95"/>
          <p:cNvSpPr/>
          <p:nvPr/>
        </p:nvSpPr>
        <p:spPr>
          <a:xfrm>
            <a:off x="1761744" y="6885431"/>
            <a:ext cx="1092835" cy="144780"/>
          </a:xfrm>
          <a:custGeom>
            <a:avLst/>
            <a:gdLst/>
            <a:ahLst/>
            <a:cxnLst/>
            <a:rect l="l" t="t" r="r" b="b"/>
            <a:pathLst>
              <a:path w="1092835" h="144779">
                <a:moveTo>
                  <a:pt x="72389" y="0"/>
                </a:moveTo>
                <a:lnTo>
                  <a:pt x="0" y="72389"/>
                </a:lnTo>
                <a:lnTo>
                  <a:pt x="72389" y="144779"/>
                </a:lnTo>
                <a:lnTo>
                  <a:pt x="72389" y="108584"/>
                </a:lnTo>
                <a:lnTo>
                  <a:pt x="1092708" y="108584"/>
                </a:lnTo>
                <a:lnTo>
                  <a:pt x="1092708" y="36194"/>
                </a:lnTo>
                <a:lnTo>
                  <a:pt x="72389" y="36194"/>
                </a:lnTo>
                <a:lnTo>
                  <a:pt x="72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96"/>
          <p:cNvSpPr/>
          <p:nvPr/>
        </p:nvSpPr>
        <p:spPr>
          <a:xfrm>
            <a:off x="1761744" y="6885431"/>
            <a:ext cx="1092835" cy="144780"/>
          </a:xfrm>
          <a:custGeom>
            <a:avLst/>
            <a:gdLst/>
            <a:ahLst/>
            <a:cxnLst/>
            <a:rect l="l" t="t" r="r" b="b"/>
            <a:pathLst>
              <a:path w="1092835" h="144779">
                <a:moveTo>
                  <a:pt x="1092708" y="36194"/>
                </a:moveTo>
                <a:lnTo>
                  <a:pt x="72389" y="36194"/>
                </a:lnTo>
                <a:lnTo>
                  <a:pt x="72389" y="0"/>
                </a:lnTo>
                <a:lnTo>
                  <a:pt x="0" y="72389"/>
                </a:lnTo>
                <a:lnTo>
                  <a:pt x="72389" y="144779"/>
                </a:lnTo>
                <a:lnTo>
                  <a:pt x="72389" y="108584"/>
                </a:lnTo>
                <a:lnTo>
                  <a:pt x="1092708" y="108584"/>
                </a:lnTo>
                <a:lnTo>
                  <a:pt x="1092708" y="36194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97"/>
          <p:cNvSpPr/>
          <p:nvPr/>
        </p:nvSpPr>
        <p:spPr>
          <a:xfrm>
            <a:off x="2707385" y="5414009"/>
            <a:ext cx="769620" cy="189230"/>
          </a:xfrm>
          <a:custGeom>
            <a:avLst/>
            <a:gdLst/>
            <a:ahLst/>
            <a:cxnLst/>
            <a:rect l="l" t="t" r="r" b="b"/>
            <a:pathLst>
              <a:path w="769620" h="189229">
                <a:moveTo>
                  <a:pt x="0" y="188975"/>
                </a:moveTo>
                <a:lnTo>
                  <a:pt x="769620" y="188975"/>
                </a:lnTo>
                <a:lnTo>
                  <a:pt x="769620" y="0"/>
                </a:lnTo>
                <a:lnTo>
                  <a:pt x="0" y="0"/>
                </a:lnTo>
                <a:lnTo>
                  <a:pt x="0" y="188975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98"/>
          <p:cNvSpPr/>
          <p:nvPr/>
        </p:nvSpPr>
        <p:spPr>
          <a:xfrm>
            <a:off x="2334767" y="4962144"/>
            <a:ext cx="1783080" cy="276225"/>
          </a:xfrm>
          <a:custGeom>
            <a:avLst/>
            <a:gdLst/>
            <a:ahLst/>
            <a:cxnLst/>
            <a:rect l="l" t="t" r="r" b="b"/>
            <a:pathLst>
              <a:path w="1783079" h="276225">
                <a:moveTo>
                  <a:pt x="0" y="275844"/>
                </a:moveTo>
                <a:lnTo>
                  <a:pt x="1783080" y="275844"/>
                </a:lnTo>
                <a:lnTo>
                  <a:pt x="1783080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99"/>
          <p:cNvSpPr txBox="1"/>
          <p:nvPr/>
        </p:nvSpPr>
        <p:spPr>
          <a:xfrm>
            <a:off x="2365248" y="4986019"/>
            <a:ext cx="175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Zählerstand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ohne</a:t>
            </a:r>
            <a:r>
              <a:rPr sz="1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Komma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100"/>
          <p:cNvSpPr/>
          <p:nvPr/>
        </p:nvSpPr>
        <p:spPr>
          <a:xfrm>
            <a:off x="1378203" y="5179695"/>
            <a:ext cx="996950" cy="567055"/>
          </a:xfrm>
          <a:custGeom>
            <a:avLst/>
            <a:gdLst/>
            <a:ahLst/>
            <a:cxnLst/>
            <a:rect l="l" t="t" r="r" b="b"/>
            <a:pathLst>
              <a:path w="996950" h="567054">
                <a:moveTo>
                  <a:pt x="31242" y="438784"/>
                </a:moveTo>
                <a:lnTo>
                  <a:pt x="0" y="535685"/>
                </a:lnTo>
                <a:lnTo>
                  <a:pt x="97028" y="566801"/>
                </a:lnTo>
                <a:lnTo>
                  <a:pt x="80518" y="534796"/>
                </a:lnTo>
                <a:lnTo>
                  <a:pt x="205097" y="470788"/>
                </a:lnTo>
                <a:lnTo>
                  <a:pt x="47625" y="470788"/>
                </a:lnTo>
                <a:lnTo>
                  <a:pt x="31242" y="438784"/>
                </a:lnTo>
                <a:close/>
              </a:path>
              <a:path w="996950" h="567054">
                <a:moveTo>
                  <a:pt x="963929" y="0"/>
                </a:moveTo>
                <a:lnTo>
                  <a:pt x="47625" y="470788"/>
                </a:lnTo>
                <a:lnTo>
                  <a:pt x="205097" y="470788"/>
                </a:lnTo>
                <a:lnTo>
                  <a:pt x="996822" y="64007"/>
                </a:lnTo>
                <a:lnTo>
                  <a:pt x="9639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101"/>
          <p:cNvSpPr/>
          <p:nvPr/>
        </p:nvSpPr>
        <p:spPr>
          <a:xfrm>
            <a:off x="1378203" y="5179695"/>
            <a:ext cx="996950" cy="567055"/>
          </a:xfrm>
          <a:custGeom>
            <a:avLst/>
            <a:gdLst/>
            <a:ahLst/>
            <a:cxnLst/>
            <a:rect l="l" t="t" r="r" b="b"/>
            <a:pathLst>
              <a:path w="996950" h="567054">
                <a:moveTo>
                  <a:pt x="996822" y="64007"/>
                </a:moveTo>
                <a:lnTo>
                  <a:pt x="80518" y="534796"/>
                </a:lnTo>
                <a:lnTo>
                  <a:pt x="97028" y="566801"/>
                </a:lnTo>
                <a:lnTo>
                  <a:pt x="0" y="535685"/>
                </a:lnTo>
                <a:lnTo>
                  <a:pt x="31242" y="438784"/>
                </a:lnTo>
                <a:lnTo>
                  <a:pt x="47625" y="470788"/>
                </a:lnTo>
                <a:lnTo>
                  <a:pt x="963929" y="0"/>
                </a:lnTo>
                <a:lnTo>
                  <a:pt x="996822" y="64007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102"/>
          <p:cNvSpPr/>
          <p:nvPr/>
        </p:nvSpPr>
        <p:spPr>
          <a:xfrm>
            <a:off x="3954779" y="6246876"/>
            <a:ext cx="144780" cy="558165"/>
          </a:xfrm>
          <a:custGeom>
            <a:avLst/>
            <a:gdLst/>
            <a:ahLst/>
            <a:cxnLst/>
            <a:rect l="l" t="t" r="r" b="b"/>
            <a:pathLst>
              <a:path w="144779" h="558165">
                <a:moveTo>
                  <a:pt x="115316" y="72389"/>
                </a:moveTo>
                <a:lnTo>
                  <a:pt x="29464" y="72389"/>
                </a:lnTo>
                <a:lnTo>
                  <a:pt x="29464" y="557784"/>
                </a:lnTo>
                <a:lnTo>
                  <a:pt x="115316" y="557784"/>
                </a:lnTo>
                <a:lnTo>
                  <a:pt x="115316" y="72389"/>
                </a:lnTo>
                <a:close/>
              </a:path>
              <a:path w="144779" h="558165">
                <a:moveTo>
                  <a:pt x="72390" y="0"/>
                </a:moveTo>
                <a:lnTo>
                  <a:pt x="0" y="72389"/>
                </a:lnTo>
                <a:lnTo>
                  <a:pt x="144780" y="72389"/>
                </a:lnTo>
                <a:lnTo>
                  <a:pt x="72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103"/>
          <p:cNvSpPr/>
          <p:nvPr/>
        </p:nvSpPr>
        <p:spPr>
          <a:xfrm>
            <a:off x="3954779" y="6246876"/>
            <a:ext cx="144780" cy="558165"/>
          </a:xfrm>
          <a:custGeom>
            <a:avLst/>
            <a:gdLst/>
            <a:ahLst/>
            <a:cxnLst/>
            <a:rect l="l" t="t" r="r" b="b"/>
            <a:pathLst>
              <a:path w="144779" h="558165">
                <a:moveTo>
                  <a:pt x="29464" y="557784"/>
                </a:moveTo>
                <a:lnTo>
                  <a:pt x="29464" y="72389"/>
                </a:lnTo>
                <a:lnTo>
                  <a:pt x="0" y="72389"/>
                </a:lnTo>
                <a:lnTo>
                  <a:pt x="72390" y="0"/>
                </a:lnTo>
                <a:lnTo>
                  <a:pt x="144780" y="72389"/>
                </a:lnTo>
                <a:lnTo>
                  <a:pt x="115316" y="72389"/>
                </a:lnTo>
                <a:lnTo>
                  <a:pt x="115316" y="557784"/>
                </a:lnTo>
                <a:lnTo>
                  <a:pt x="29464" y="557784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104"/>
          <p:cNvSpPr/>
          <p:nvPr/>
        </p:nvSpPr>
        <p:spPr>
          <a:xfrm>
            <a:off x="3467861" y="6060185"/>
            <a:ext cx="929640" cy="154305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105"/>
          <p:cNvSpPr/>
          <p:nvPr/>
        </p:nvSpPr>
        <p:spPr>
          <a:xfrm>
            <a:off x="2769107" y="5225796"/>
            <a:ext cx="160019" cy="1584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106"/>
          <p:cNvSpPr txBox="1"/>
          <p:nvPr/>
        </p:nvSpPr>
        <p:spPr>
          <a:xfrm>
            <a:off x="4845558" y="5036058"/>
            <a:ext cx="1927860" cy="2207014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92075" marR="166370">
              <a:lnSpc>
                <a:spcPct val="100000"/>
              </a:lnSpc>
              <a:spcBef>
                <a:spcPts val="890"/>
              </a:spcBef>
            </a:pPr>
            <a:r>
              <a:rPr sz="1050" dirty="0">
                <a:latin typeface="Calibri"/>
                <a:cs typeface="Calibri"/>
              </a:rPr>
              <a:t>Vergleichen Sie </a:t>
            </a:r>
            <a:r>
              <a:rPr sz="1050" spc="-5" dirty="0">
                <a:latin typeface="Calibri"/>
                <a:cs typeface="Calibri"/>
              </a:rPr>
              <a:t>die </a:t>
            </a:r>
            <a:r>
              <a:rPr sz="1050" dirty="0">
                <a:latin typeface="Calibri"/>
                <a:cs typeface="Calibri"/>
              </a:rPr>
              <a:t>auf </a:t>
            </a:r>
            <a:r>
              <a:rPr sz="1050" spc="-5" dirty="0">
                <a:latin typeface="Calibri"/>
                <a:cs typeface="Calibri"/>
              </a:rPr>
              <a:t>der  </a:t>
            </a:r>
            <a:r>
              <a:rPr sz="1050" dirty="0">
                <a:latin typeface="Calibri"/>
                <a:cs typeface="Calibri"/>
              </a:rPr>
              <a:t>Ablesekarte </a:t>
            </a:r>
            <a:r>
              <a:rPr sz="1050" spc="-5" dirty="0">
                <a:latin typeface="Calibri"/>
                <a:cs typeface="Calibri"/>
              </a:rPr>
              <a:t>angedruckten  Zählernummern </a:t>
            </a:r>
            <a:r>
              <a:rPr sz="1050" dirty="0">
                <a:latin typeface="Calibri"/>
                <a:cs typeface="Calibri"/>
              </a:rPr>
              <a:t>mit </a:t>
            </a:r>
            <a:r>
              <a:rPr sz="1050" spc="-5" dirty="0">
                <a:latin typeface="Calibri"/>
                <a:cs typeface="Calibri"/>
              </a:rPr>
              <a:t>denen</a:t>
            </a:r>
            <a:r>
              <a:rPr sz="1050" spc="-10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auf  Ihren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Zählern.</a:t>
            </a:r>
            <a:endParaRPr sz="1050" dirty="0">
              <a:latin typeface="Calibri"/>
              <a:cs typeface="Calibri"/>
            </a:endParaRPr>
          </a:p>
          <a:p>
            <a:pPr marL="92075" marR="134620">
              <a:lnSpc>
                <a:spcPct val="100000"/>
              </a:lnSpc>
              <a:spcBef>
                <a:spcPts val="600"/>
              </a:spcBef>
            </a:pPr>
            <a:r>
              <a:rPr sz="1050" spc="-5" dirty="0">
                <a:latin typeface="Calibri"/>
                <a:cs typeface="Calibri"/>
              </a:rPr>
              <a:t>Bitte erfassen </a:t>
            </a:r>
            <a:r>
              <a:rPr sz="1050" dirty="0">
                <a:latin typeface="Calibri"/>
                <a:cs typeface="Calibri"/>
              </a:rPr>
              <a:t>Sie  </a:t>
            </a:r>
            <a:r>
              <a:rPr sz="1050" spc="-5" dirty="0">
                <a:latin typeface="Calibri"/>
                <a:cs typeface="Calibri"/>
              </a:rPr>
              <a:t>dementsprechend den  </a:t>
            </a:r>
            <a:r>
              <a:rPr sz="1050" spc="-5" dirty="0" err="1">
                <a:latin typeface="Calibri"/>
                <a:cs typeface="Calibri"/>
              </a:rPr>
              <a:t>Zählerstand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lang="de-DE" sz="1050" dirty="0" smtClean="0">
                <a:latin typeface="Calibri"/>
                <a:cs typeface="Calibri"/>
              </a:rPr>
              <a:t>auf</a:t>
            </a:r>
            <a:r>
              <a:rPr sz="1050" dirty="0" smtClean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der</a:t>
            </a:r>
            <a:r>
              <a:rPr sz="1050" spc="-7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Ablesekarte.</a:t>
            </a:r>
          </a:p>
          <a:p>
            <a:pPr marL="92075" marR="110489">
              <a:lnSpc>
                <a:spcPct val="100000"/>
              </a:lnSpc>
              <a:spcBef>
                <a:spcPts val="600"/>
              </a:spcBef>
            </a:pPr>
            <a:r>
              <a:rPr sz="1050" dirty="0">
                <a:latin typeface="Calibri"/>
                <a:cs typeface="Calibri"/>
              </a:rPr>
              <a:t>Vermerken Sie </a:t>
            </a:r>
            <a:r>
              <a:rPr sz="1050" spc="-5" dirty="0">
                <a:latin typeface="Calibri"/>
                <a:cs typeface="Calibri"/>
              </a:rPr>
              <a:t>das  </a:t>
            </a:r>
            <a:r>
              <a:rPr sz="1050" dirty="0">
                <a:latin typeface="Calibri"/>
                <a:cs typeface="Calibri"/>
              </a:rPr>
              <a:t>Ablesedatum </a:t>
            </a:r>
            <a:r>
              <a:rPr sz="1050" spc="-5" dirty="0">
                <a:latin typeface="Calibri"/>
                <a:cs typeface="Calibri"/>
              </a:rPr>
              <a:t>und schicken </a:t>
            </a:r>
            <a:r>
              <a:rPr sz="1050" dirty="0">
                <a:latin typeface="Calibri"/>
                <a:cs typeface="Calibri"/>
              </a:rPr>
              <a:t>Sie  </a:t>
            </a:r>
            <a:r>
              <a:rPr sz="1050" spc="-5" dirty="0">
                <a:latin typeface="Calibri"/>
                <a:cs typeface="Calibri"/>
              </a:rPr>
              <a:t>die </a:t>
            </a:r>
            <a:r>
              <a:rPr sz="1050" dirty="0">
                <a:latin typeface="Calibri"/>
                <a:cs typeface="Calibri"/>
              </a:rPr>
              <a:t>Ablesekarte zum</a:t>
            </a:r>
            <a:r>
              <a:rPr sz="1050" spc="-10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genannten  </a:t>
            </a:r>
            <a:r>
              <a:rPr sz="1050" spc="-5" dirty="0">
                <a:latin typeface="Calibri"/>
                <a:cs typeface="Calibri"/>
              </a:rPr>
              <a:t>Datum </a:t>
            </a:r>
            <a:r>
              <a:rPr sz="1050" dirty="0">
                <a:latin typeface="Calibri"/>
                <a:cs typeface="Calibri"/>
              </a:rPr>
              <a:t>an </a:t>
            </a:r>
            <a:r>
              <a:rPr sz="1050" spc="-5" dirty="0">
                <a:latin typeface="Calibri"/>
                <a:cs typeface="Calibri"/>
              </a:rPr>
              <a:t>uns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zurück.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9" name="object 107"/>
          <p:cNvSpPr/>
          <p:nvPr/>
        </p:nvSpPr>
        <p:spPr>
          <a:xfrm>
            <a:off x="4132326" y="7463790"/>
            <a:ext cx="50165" cy="102235"/>
          </a:xfrm>
          <a:custGeom>
            <a:avLst/>
            <a:gdLst/>
            <a:ahLst/>
            <a:cxnLst/>
            <a:rect l="l" t="t" r="r" b="b"/>
            <a:pathLst>
              <a:path w="50164" h="102234">
                <a:moveTo>
                  <a:pt x="49784" y="0"/>
                </a:moveTo>
                <a:lnTo>
                  <a:pt x="0" y="102234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108"/>
          <p:cNvSpPr txBox="1"/>
          <p:nvPr/>
        </p:nvSpPr>
        <p:spPr>
          <a:xfrm>
            <a:off x="5242686" y="4741544"/>
            <a:ext cx="10172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Ablesehinweise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1" name="object 109"/>
          <p:cNvSpPr/>
          <p:nvPr/>
        </p:nvSpPr>
        <p:spPr>
          <a:xfrm>
            <a:off x="821220" y="2675763"/>
            <a:ext cx="640715" cy="269875"/>
          </a:xfrm>
          <a:custGeom>
            <a:avLst/>
            <a:gdLst/>
            <a:ahLst/>
            <a:cxnLst/>
            <a:rect l="l" t="t" r="r" b="b"/>
            <a:pathLst>
              <a:path w="640715" h="269875">
                <a:moveTo>
                  <a:pt x="49263" y="131444"/>
                </a:moveTo>
                <a:lnTo>
                  <a:pt x="0" y="220598"/>
                </a:lnTo>
                <a:lnTo>
                  <a:pt x="89103" y="269875"/>
                </a:lnTo>
                <a:lnTo>
                  <a:pt x="80581" y="240156"/>
                </a:lnTo>
                <a:lnTo>
                  <a:pt x="355079" y="161162"/>
                </a:lnTo>
                <a:lnTo>
                  <a:pt x="57797" y="161162"/>
                </a:lnTo>
                <a:lnTo>
                  <a:pt x="49263" y="131444"/>
                </a:lnTo>
                <a:close/>
              </a:path>
              <a:path w="640715" h="269875">
                <a:moveTo>
                  <a:pt x="617308" y="0"/>
                </a:moveTo>
                <a:lnTo>
                  <a:pt x="57797" y="161162"/>
                </a:lnTo>
                <a:lnTo>
                  <a:pt x="355079" y="161162"/>
                </a:lnTo>
                <a:lnTo>
                  <a:pt x="640168" y="79120"/>
                </a:lnTo>
                <a:lnTo>
                  <a:pt x="617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110"/>
          <p:cNvSpPr/>
          <p:nvPr/>
        </p:nvSpPr>
        <p:spPr>
          <a:xfrm>
            <a:off x="821220" y="2675763"/>
            <a:ext cx="640715" cy="269875"/>
          </a:xfrm>
          <a:custGeom>
            <a:avLst/>
            <a:gdLst/>
            <a:ahLst/>
            <a:cxnLst/>
            <a:rect l="l" t="t" r="r" b="b"/>
            <a:pathLst>
              <a:path w="640715" h="269875">
                <a:moveTo>
                  <a:pt x="640168" y="79120"/>
                </a:moveTo>
                <a:lnTo>
                  <a:pt x="80581" y="240156"/>
                </a:lnTo>
                <a:lnTo>
                  <a:pt x="89103" y="269875"/>
                </a:lnTo>
                <a:lnTo>
                  <a:pt x="0" y="220598"/>
                </a:lnTo>
                <a:lnTo>
                  <a:pt x="49263" y="131444"/>
                </a:lnTo>
                <a:lnTo>
                  <a:pt x="57797" y="161162"/>
                </a:lnTo>
                <a:lnTo>
                  <a:pt x="617308" y="0"/>
                </a:lnTo>
                <a:lnTo>
                  <a:pt x="640168" y="79120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04"/>
          <p:cNvSpPr/>
          <p:nvPr/>
        </p:nvSpPr>
        <p:spPr>
          <a:xfrm>
            <a:off x="3451546" y="6040880"/>
            <a:ext cx="962269" cy="186691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104"/>
          <p:cNvSpPr/>
          <p:nvPr/>
        </p:nvSpPr>
        <p:spPr>
          <a:xfrm>
            <a:off x="660443" y="5624195"/>
            <a:ext cx="684488" cy="251225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04"/>
          <p:cNvSpPr/>
          <p:nvPr/>
        </p:nvSpPr>
        <p:spPr>
          <a:xfrm>
            <a:off x="2684179" y="5396993"/>
            <a:ext cx="807306" cy="225551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104"/>
          <p:cNvSpPr/>
          <p:nvPr/>
        </p:nvSpPr>
        <p:spPr>
          <a:xfrm>
            <a:off x="1360171" y="3744593"/>
            <a:ext cx="676783" cy="211964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104"/>
          <p:cNvSpPr/>
          <p:nvPr/>
        </p:nvSpPr>
        <p:spPr>
          <a:xfrm>
            <a:off x="472122" y="2945638"/>
            <a:ext cx="750507" cy="274320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104"/>
          <p:cNvSpPr/>
          <p:nvPr/>
        </p:nvSpPr>
        <p:spPr>
          <a:xfrm>
            <a:off x="5099078" y="2799587"/>
            <a:ext cx="683232" cy="252576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104"/>
          <p:cNvSpPr/>
          <p:nvPr/>
        </p:nvSpPr>
        <p:spPr>
          <a:xfrm>
            <a:off x="5103089" y="3180112"/>
            <a:ext cx="683232" cy="252576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4"/>
          <p:cNvSpPr/>
          <p:nvPr/>
        </p:nvSpPr>
        <p:spPr>
          <a:xfrm>
            <a:off x="5560899" y="3776231"/>
            <a:ext cx="683232" cy="203948"/>
          </a:xfrm>
          <a:custGeom>
            <a:avLst/>
            <a:gdLst/>
            <a:ahLst/>
            <a:cxnLst/>
            <a:rect l="l" t="t" r="r" b="b"/>
            <a:pathLst>
              <a:path w="929639" h="154304">
                <a:moveTo>
                  <a:pt x="0" y="153924"/>
                </a:moveTo>
                <a:lnTo>
                  <a:pt x="929639" y="153924"/>
                </a:lnTo>
                <a:lnTo>
                  <a:pt x="929639" y="0"/>
                </a:lnTo>
                <a:lnTo>
                  <a:pt x="0" y="0"/>
                </a:lnTo>
                <a:lnTo>
                  <a:pt x="0" y="15392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Rechteck 100"/>
          <p:cNvSpPr/>
          <p:nvPr/>
        </p:nvSpPr>
        <p:spPr>
          <a:xfrm>
            <a:off x="11430" y="251649"/>
            <a:ext cx="3394963" cy="180651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/>
          <p:cNvSpPr/>
          <p:nvPr/>
        </p:nvSpPr>
        <p:spPr>
          <a:xfrm>
            <a:off x="3454273" y="253088"/>
            <a:ext cx="3394963" cy="180651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36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114</Words>
  <Application>Microsoft Office PowerPoint</Application>
  <PresentationFormat>Breitbild</PresentationFormat>
  <Paragraphs>35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Company>Stadtwerke Erding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Tomandl, Michael</dc:creator>
  <cp:lastModifiedBy>Tomandl, Michael</cp:lastModifiedBy>
  <cp:revision>3</cp:revision>
  <dcterms:created xsi:type="dcterms:W3CDTF">2019-08-29T06:17:40Z</dcterms:created>
  <dcterms:modified xsi:type="dcterms:W3CDTF">2019-09-04T06:24:28Z</dcterms:modified>
</cp:coreProperties>
</file>